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70" r:id="rId4"/>
    <p:sldId id="258" r:id="rId5"/>
    <p:sldId id="262" r:id="rId6"/>
    <p:sldId id="260" r:id="rId7"/>
    <p:sldId id="261" r:id="rId8"/>
    <p:sldId id="263" r:id="rId9"/>
    <p:sldId id="266" r:id="rId10"/>
    <p:sldId id="265" r:id="rId11"/>
    <p:sldId id="267" r:id="rId12"/>
    <p:sldId id="268" r:id="rId13"/>
    <p:sldId id="273" r:id="rId14"/>
    <p:sldId id="274" r:id="rId15"/>
    <p:sldId id="275" r:id="rId16"/>
    <p:sldId id="276" r:id="rId17"/>
    <p:sldId id="279" r:id="rId18"/>
    <p:sldId id="277" r:id="rId19"/>
    <p:sldId id="278" r:id="rId20"/>
    <p:sldId id="269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8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06452-609A-471B-8FC2-FC9AEA39D2BA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8AA17-239A-42D4-ADC6-7669B4E9E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77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2AAE-88FD-420B-A8DA-1DCBA9E4A70E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B9FC9F-04FA-4836-BFA7-02578F86AF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2AAE-88FD-420B-A8DA-1DCBA9E4A70E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FC9F-04FA-4836-BFA7-02578F86A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2AAE-88FD-420B-A8DA-1DCBA9E4A70E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FC9F-04FA-4836-BFA7-02578F86A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BD2AAE-88FD-420B-A8DA-1DCBA9E4A70E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BB9FC9F-04FA-4836-BFA7-02578F86AF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2AAE-88FD-420B-A8DA-1DCBA9E4A70E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FC9F-04FA-4836-BFA7-02578F86AF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2AAE-88FD-420B-A8DA-1DCBA9E4A70E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FC9F-04FA-4836-BFA7-02578F86AF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FC9F-04FA-4836-BFA7-02578F86AF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2AAE-88FD-420B-A8DA-1DCBA9E4A70E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2AAE-88FD-420B-A8DA-1DCBA9E4A70E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FC9F-04FA-4836-BFA7-02578F86AF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2AAE-88FD-420B-A8DA-1DCBA9E4A70E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FC9F-04FA-4836-BFA7-02578F86A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BD2AAE-88FD-420B-A8DA-1DCBA9E4A70E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BB9FC9F-04FA-4836-BFA7-02578F86AF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2AAE-88FD-420B-A8DA-1DCBA9E4A70E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B9FC9F-04FA-4836-BFA7-02578F86AF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6BD2AAE-88FD-420B-A8DA-1DCBA9E4A70E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BB9FC9F-04FA-4836-BFA7-02578F86AF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z="4000" dirty="0" smtClean="0">
                <a:solidFill>
                  <a:srgbClr val="FFFF00"/>
                </a:solidFill>
              </a:rPr>
              <a:t> </a:t>
            </a:r>
          </a:p>
          <a:p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789040"/>
            <a:ext cx="6840760" cy="2232248"/>
          </a:xfrm>
        </p:spPr>
        <p:txBody>
          <a:bodyPr/>
          <a:lstStyle/>
          <a:p>
            <a:r>
              <a:rPr lang="ru-RU" sz="8000" dirty="0" smtClean="0">
                <a:solidFill>
                  <a:srgbClr val="FF0000"/>
                </a:solidFill>
              </a:rPr>
              <a:t>Хлеб военного времени</a:t>
            </a:r>
            <a:r>
              <a:rPr lang="ru-RU" sz="8800" dirty="0" smtClean="0">
                <a:solidFill>
                  <a:srgbClr val="FF0000"/>
                </a:solidFill>
              </a:rPr>
              <a:t/>
            </a:r>
            <a:br>
              <a:rPr lang="ru-RU" sz="88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Я помню хлеб, военный горький.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Он весь почти из лебеды.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В нем в каждой кромке, в каждой крошке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Был горький вкус людской беды.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368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Жмых…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FF00"/>
                </a:solidFill>
              </a:rPr>
              <a:t>Чаще использовали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льняной. Содержит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витамины </a:t>
            </a:r>
            <a:r>
              <a:rPr lang="en-US" sz="3600" dirty="0" smtClean="0">
                <a:solidFill>
                  <a:srgbClr val="FFFF00"/>
                </a:solidFill>
              </a:rPr>
              <a:t>D,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E, 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группы </a:t>
            </a:r>
            <a:r>
              <a:rPr lang="en-US" sz="3600" dirty="0" smtClean="0">
                <a:solidFill>
                  <a:srgbClr val="FFFF00"/>
                </a:solidFill>
              </a:rPr>
              <a:t>B,</a:t>
            </a:r>
            <a:r>
              <a:rPr lang="ru-RU" sz="3600" dirty="0" smtClean="0">
                <a:solidFill>
                  <a:srgbClr val="FFFF00"/>
                </a:solidFill>
              </a:rPr>
              <a:t>ферменты,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каротин,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ru-RU" sz="3600" dirty="0" smtClean="0">
                <a:solidFill>
                  <a:srgbClr val="FFFF00"/>
                </a:solidFill>
              </a:rPr>
              <a:t>кальций,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калий, магний, железо,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марганец, цинк.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zhmih_lnyanoy_nav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636912"/>
            <a:ext cx="3239640" cy="3272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449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Обойная пыль,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отруби и др.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Это отходы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мельничных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комбинатов.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 наше время используют для похудения, а также для кормления сельскохозяйственных животных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12693660804ba8e0195bc9c370x170z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476672"/>
            <a:ext cx="4198590" cy="3335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2289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 еще в хлеб добавляли …опилки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Она не имела никакой пищевой ценности, не усваивалась пищеварительным трактом…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опи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212976"/>
            <a:ext cx="4544053" cy="3408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Трактористки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Яков\Downloads\1_html_m1b3a6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84984"/>
            <a:ext cx="3676650" cy="2667000"/>
          </a:xfrm>
          <a:prstGeom prst="rect">
            <a:avLst/>
          </a:prstGeom>
          <a:noFill/>
        </p:spPr>
      </p:pic>
      <p:pic>
        <p:nvPicPr>
          <p:cNvPr id="4" name="Picture 2" descr="http://podelise.ru/tw_files2/urls_176/5/d-4814/7z-docs/1_html_546f25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3407137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Дети войны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://www.warworldtwo.narod.ru/13/Bombez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924944"/>
            <a:ext cx="5715000" cy="3476626"/>
          </a:xfrm>
          <a:prstGeom prst="rect">
            <a:avLst/>
          </a:prstGeom>
          <a:noFill/>
        </p:spPr>
      </p:pic>
      <p:pic>
        <p:nvPicPr>
          <p:cNvPr id="2054" name="Picture 6" descr="http://img1.liveinternet.ru/images/foto/b/3/apps/0/798/798223_106897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4457700" cy="307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834880" cy="428471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Данилова Алевтина 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Александровна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2771" name="Picture 3" descr="C:\Users\Яков\Downloads\данил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4664"/>
            <a:ext cx="3441700" cy="572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Дети войны с молодым поколением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3794" name="Picture 2" descr="http://cs621826.vk.me/v621826084/1a26b/eqGhSKzqF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5753100" cy="4314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Лебеда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4818" name="Picture 2" descr="http://youlekar.ru/uploads/images/lebeda1-1288422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1428750" cy="1905000"/>
          </a:xfrm>
          <a:prstGeom prst="rect">
            <a:avLst/>
          </a:prstGeom>
          <a:noFill/>
        </p:spPr>
      </p:pic>
      <p:pic>
        <p:nvPicPr>
          <p:cNvPr id="34820" name="Picture 4" descr="http://travniky.ru/store/rastenie/lebeda-raskidist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852936"/>
            <a:ext cx="1581150" cy="3810000"/>
          </a:xfrm>
          <a:prstGeom prst="rect">
            <a:avLst/>
          </a:prstGeom>
          <a:noFill/>
        </p:spPr>
      </p:pic>
      <p:pic>
        <p:nvPicPr>
          <p:cNvPr id="34822" name="Picture 6" descr="http://s005.radikal.ru/i212/1407/87/720b4f8a3af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052736"/>
            <a:ext cx="4704523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Крапива</a:t>
            </a:r>
            <a:r>
              <a:rPr lang="ru-RU" dirty="0" smtClean="0"/>
              <a:t>                        </a:t>
            </a:r>
            <a:r>
              <a:rPr lang="ru-RU" dirty="0" smtClean="0">
                <a:solidFill>
                  <a:srgbClr val="FF0000"/>
                </a:solidFill>
              </a:rPr>
              <a:t> Картофель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5842" name="Picture 2" descr="http://s019.radikal.ru/i605/1205/64/7376b3be4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4770527" cy="3816424"/>
          </a:xfrm>
          <a:prstGeom prst="rect">
            <a:avLst/>
          </a:prstGeom>
          <a:noFill/>
        </p:spPr>
      </p:pic>
      <p:pic>
        <p:nvPicPr>
          <p:cNvPr id="1026" name="Picture 2" descr="C:\Users\Яков\Downloads\ranur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12976"/>
            <a:ext cx="3598155" cy="2698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Вот он, блокадный ленинградский хлеб, дневная норма 125 г.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хлеб в музе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5462765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169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результате нашей работы мы выяснили: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1</a:t>
            </a:r>
            <a:r>
              <a:rPr lang="ru-RU" sz="3100" dirty="0" smtClean="0">
                <a:solidFill>
                  <a:srgbClr val="FFFF00"/>
                </a:solidFill>
              </a:rPr>
              <a:t>. 50 % ингредиентов блокадного хлеба не имела пищевой ценности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2.Снижене нормы хлеба приводила к большей смертности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3. В хлеб, несмотря на большой дефицит, не добавляли вредных примесей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4.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/>
            </a:r>
            <a:br>
              <a:rPr lang="ru-RU" sz="3100" dirty="0" smtClean="0">
                <a:solidFill>
                  <a:srgbClr val="FFFF00"/>
                </a:solidFill>
              </a:rPr>
            </a:br>
            <a:endParaRPr lang="ru-RU" sz="31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76869"/>
            <a:ext cx="8964488" cy="678113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284712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Не будь хлеба – не было бы и победы!!!!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Что входит в состав блокадного хлеба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Как влияют на человеческий организм ингредиенты этого хлеба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Можно ли выжить на 125г хлеба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 нашей работы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0048-057-Vgljadis-v-eti-fotografii-i-ty-pojmjosh-kak-zhili-leningradtsy-pervo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564904"/>
            <a:ext cx="2857500" cy="364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45 % ржаной обойной муки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15% (иногда20-25%) пищевой целлюлозы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10% жмых (чаще льняной)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5% обойная пыль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10% солод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2% выбойки из мешков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1 % хвои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Рецепт  хлеба от 20 октября 1941 года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219566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636912"/>
            <a:ext cx="3481196" cy="3811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00808"/>
            <a:ext cx="8075240" cy="439519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>
                <a:solidFill>
                  <a:srgbClr val="FFFF00"/>
                </a:solidFill>
              </a:rPr>
              <a:t>Мука ржаная обдирная – 40%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Мука пшеничная  - 60%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а также соль, мед, растительное масло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Не всем по вкусу этот </a:t>
            </a:r>
          </a:p>
          <a:p>
            <a:pPr>
              <a:buNone/>
            </a:pPr>
            <a:r>
              <a:rPr lang="ru-RU" dirty="0" smtClean="0"/>
              <a:t>хлеб…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Рецепт  современного </a:t>
            </a:r>
            <a:r>
              <a:rPr lang="ru-RU" b="1" dirty="0" err="1" smtClean="0">
                <a:solidFill>
                  <a:srgbClr val="FF0000"/>
                </a:solidFill>
              </a:rPr>
              <a:t>дарницкого</a:t>
            </a:r>
            <a:r>
              <a:rPr lang="ru-RU" b="1" dirty="0" smtClean="0">
                <a:solidFill>
                  <a:srgbClr val="FF0000"/>
                </a:solidFill>
              </a:rPr>
              <a:t>  хлеба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135490644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573016"/>
            <a:ext cx="333375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5" y="1340771"/>
          <a:ext cx="8424937" cy="4752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236"/>
                <a:gridCol w="1442739"/>
                <a:gridCol w="1684987"/>
                <a:gridCol w="1737607"/>
                <a:gridCol w="1632368"/>
              </a:tblGrid>
              <a:tr h="12379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Норма продажи хлеба населению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Рабочие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Инженеры, служащие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Пенсионеры,</a:t>
                      </a:r>
                      <a:r>
                        <a:rPr lang="ru-RU" baseline="0" dirty="0" smtClean="0">
                          <a:solidFill>
                            <a:srgbClr val="0070C0"/>
                          </a:solidFill>
                        </a:rPr>
                        <a:t> иждивенцы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Дети 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020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Сентябрь 1941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600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400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300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300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020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11 сентября 1941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500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300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250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300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020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13 ноября 1941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300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150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150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150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020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20 ноября 1941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250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125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125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125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20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25 декабря 1941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350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200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200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200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020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24 января 1942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400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250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250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250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50207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11 февраля 1942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500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400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300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300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Нормы выдачи хлеба в осажденном Ленинграде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Ученые подсчитали, что взрослый человек съедает в день около 400 г хлеба, а при тяжелой работе – 800 г.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Для сравнения…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хлебобулочные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501008"/>
            <a:ext cx="3848495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Усваивается человеком хуже,</a:t>
            </a:r>
          </a:p>
          <a:p>
            <a:pPr algn="r"/>
            <a:r>
              <a:rPr lang="ru-RU" sz="2800" dirty="0" smtClean="0">
                <a:solidFill>
                  <a:srgbClr val="FFFF00"/>
                </a:solidFill>
              </a:rPr>
              <a:t> чем пшеничная. Зато здесь</a:t>
            </a:r>
          </a:p>
          <a:p>
            <a:pPr algn="r"/>
            <a:r>
              <a:rPr lang="ru-RU" sz="2800" dirty="0" smtClean="0">
                <a:solidFill>
                  <a:srgbClr val="FFFF00"/>
                </a:solidFill>
              </a:rPr>
              <a:t> много большинство полезных</a:t>
            </a:r>
          </a:p>
          <a:p>
            <a:pPr algn="r"/>
            <a:r>
              <a:rPr lang="ru-RU" sz="2800" dirty="0" smtClean="0">
                <a:solidFill>
                  <a:srgbClr val="FFFF00"/>
                </a:solidFill>
              </a:rPr>
              <a:t> соединений витаминного </a:t>
            </a:r>
          </a:p>
          <a:p>
            <a:pPr algn="r"/>
            <a:r>
              <a:rPr lang="ru-RU" sz="2800" dirty="0" smtClean="0">
                <a:solidFill>
                  <a:srgbClr val="FFFF00"/>
                </a:solidFill>
              </a:rPr>
              <a:t>алфавита, а также холин, цинк, </a:t>
            </a:r>
          </a:p>
          <a:p>
            <a:pPr algn="r"/>
            <a:r>
              <a:rPr lang="ru-RU" sz="2800" dirty="0" smtClean="0">
                <a:solidFill>
                  <a:srgbClr val="FFFF00"/>
                </a:solidFill>
              </a:rPr>
              <a:t>железо, калий, кальций,</a:t>
            </a:r>
          </a:p>
          <a:p>
            <a:pPr algn="r"/>
            <a:r>
              <a:rPr lang="ru-RU" sz="2800" dirty="0" smtClean="0">
                <a:solidFill>
                  <a:srgbClr val="FFFF00"/>
                </a:solidFill>
              </a:rPr>
              <a:t> сера, магний, молибден и др.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5400" dirty="0" smtClean="0">
                <a:solidFill>
                  <a:srgbClr val="FF0000"/>
                </a:solidFill>
              </a:rPr>
              <a:t>Ржаная обойная мука </a:t>
            </a:r>
            <a:endParaRPr lang="ru-RU" sz="4900" dirty="0">
              <a:solidFill>
                <a:srgbClr val="FF0000"/>
              </a:solidFill>
            </a:endParaRPr>
          </a:p>
        </p:txBody>
      </p:sp>
      <p:pic>
        <p:nvPicPr>
          <p:cNvPr id="8" name="Содержимое 3" descr="muka-rzhanaja-obojna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3312368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имела пищевой ценности. Но она заменяла муку по массе и увеличивала припек, </a:t>
            </a:r>
            <a:r>
              <a:rPr lang="ru-RU" sz="2800" dirty="0" smtClean="0"/>
              <a:t>ее</a:t>
            </a:r>
            <a:r>
              <a:rPr lang="ru-RU" dirty="0" smtClean="0"/>
              <a:t> </a:t>
            </a:r>
            <a:r>
              <a:rPr lang="ru-RU" sz="2800" dirty="0" smtClean="0"/>
              <a:t>бы</a:t>
            </a:r>
            <a:r>
              <a:rPr lang="ru-RU" sz="3200" dirty="0" smtClean="0"/>
              <a:t>ло</a:t>
            </a:r>
            <a:r>
              <a:rPr lang="ru-RU" dirty="0" smtClean="0"/>
              <a:t> </a:t>
            </a:r>
            <a:r>
              <a:rPr lang="ru-RU" sz="3600" dirty="0" smtClean="0"/>
              <a:t>мн</a:t>
            </a:r>
            <a:r>
              <a:rPr lang="ru-RU" sz="4400" dirty="0" smtClean="0"/>
              <a:t>ого…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Пищевая целлюлоза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1237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356992"/>
            <a:ext cx="4114800" cy="2438400"/>
          </a:xfrm>
          <a:prstGeom prst="rect">
            <a:avLst/>
          </a:prstGeom>
        </p:spPr>
      </p:pic>
      <p:pic>
        <p:nvPicPr>
          <p:cNvPr id="5" name="Рисунок 4" descr="20120703_135025_cell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717032"/>
            <a:ext cx="2247900" cy="170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266</TotalTime>
  <Words>267</Words>
  <Application>Microsoft Office PowerPoint</Application>
  <PresentationFormat>Экран (4:3)</PresentationFormat>
  <Paragraphs>87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Хлеб военного времени Я помню хлеб, военный горький. Он весь почти из лебеды. В нем в каждой кромке, в каждой крошке Был горький вкус людской беды.</vt:lpstr>
      <vt:lpstr>Вот он, блокадный ленинградский хлеб, дневная норма 125 г.</vt:lpstr>
      <vt:lpstr>Цель нашей работы</vt:lpstr>
      <vt:lpstr>Рецепт  хлеба от 20 октября 1941 года</vt:lpstr>
      <vt:lpstr>Рецепт  современного дарницкого  хлеба</vt:lpstr>
      <vt:lpstr>Нормы выдачи хлеба в осажденном Ленинграде</vt:lpstr>
      <vt:lpstr>Для сравнения…</vt:lpstr>
      <vt:lpstr>Ржаная обойная мука </vt:lpstr>
      <vt:lpstr>Пищевая целлюлоза</vt:lpstr>
      <vt:lpstr>Жмых…  Чаще использовали  льняной. Содержит  витамины D, E,   группы B,ферменты,  каротин, кальций,  калий, магний, железо,  марганец, цинк.</vt:lpstr>
      <vt:lpstr>Обойная пыль,  отруби и др.  Это отходы  мельничных  комбинатов.  В наше время используют для похудения, а также для кормления сельскохозяйственных животных </vt:lpstr>
      <vt:lpstr>А еще в хлеб добавляли …опилки Она не имела никакой пищевой ценности, не усваивалась пищеварительным трактом…      </vt:lpstr>
      <vt:lpstr>Трактористки</vt:lpstr>
      <vt:lpstr>Дети войны</vt:lpstr>
      <vt:lpstr>Данилова Алевтина  Александровна</vt:lpstr>
      <vt:lpstr>Дети войны с молодым поколением</vt:lpstr>
      <vt:lpstr>Презентация PowerPoint</vt:lpstr>
      <vt:lpstr>Лебеда</vt:lpstr>
      <vt:lpstr>Крапива                         Картофель</vt:lpstr>
      <vt:lpstr>В результате нашей работы мы выяснили: 1. 50 % ингредиентов блокадного хлеба не имела пищевой ценности 2.Снижене нормы хлеба приводила к большей смертности 3. В хлеб, несмотря на большой дефицит, не добавляли вредных примесей 4.  </vt:lpstr>
      <vt:lpstr>Не будь хлеба – не было бы и победы!!!!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Яков</dc:creator>
  <cp:lastModifiedBy>User</cp:lastModifiedBy>
  <cp:revision>28</cp:revision>
  <dcterms:created xsi:type="dcterms:W3CDTF">2015-02-08T16:10:17Z</dcterms:created>
  <dcterms:modified xsi:type="dcterms:W3CDTF">2020-01-22T12:05:50Z</dcterms:modified>
</cp:coreProperties>
</file>